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69" r:id="rId3"/>
    <p:sldId id="258" r:id="rId4"/>
    <p:sldId id="270" r:id="rId5"/>
    <p:sldId id="271" r:id="rId6"/>
    <p:sldId id="272" r:id="rId7"/>
    <p:sldId id="273" r:id="rId8"/>
    <p:sldId id="274" r:id="rId9"/>
    <p:sldId id="260" r:id="rId10"/>
    <p:sldId id="261" r:id="rId11"/>
    <p:sldId id="262" r:id="rId12"/>
    <p:sldId id="263" r:id="rId13"/>
    <p:sldId id="264" r:id="rId14"/>
    <p:sldId id="275" r:id="rId15"/>
    <p:sldId id="276" r:id="rId16"/>
    <p:sldId id="265" r:id="rId17"/>
    <p:sldId id="268" r:id="rId18"/>
    <p:sldId id="266" r:id="rId19"/>
    <p:sldId id="26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76298"/>
  </p:normalViewPr>
  <p:slideViewPr>
    <p:cSldViewPr snapToGrid="0" snapToObjects="1">
      <p:cViewPr varScale="1">
        <p:scale>
          <a:sx n="98" d="100"/>
          <a:sy n="98" d="100"/>
        </p:scale>
        <p:origin x="165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2EFF59-B8C5-D24B-8071-80573915FE12}" type="datetimeFigureOut">
              <a:rPr lang="en-US" smtClean="0"/>
              <a:t>8/6/19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83AFB-F843-3945-B09E-6507D9338E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732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7/19/19: Error in initial processing log file names – all are given L005 – which cant be right.</a:t>
            </a:r>
          </a:p>
          <a:p>
            <a:r>
              <a:rPr lang="en-US" dirty="0"/>
              <a:t>Flight log gives acquisitions as</a:t>
            </a:r>
          </a:p>
          <a:p>
            <a:r>
              <a:rPr lang="en-US" dirty="0"/>
              <a:t>Start	Site Name		</a:t>
            </a:r>
            <a:r>
              <a:rPr lang="en-US" dirty="0" err="1"/>
              <a:t>TrackAir</a:t>
            </a:r>
            <a:endParaRPr lang="en-US" dirty="0"/>
          </a:p>
          <a:p>
            <a:r>
              <a:rPr lang="en-US" dirty="0"/>
              <a:t>2205	KluaneLak_L003	4</a:t>
            </a:r>
          </a:p>
          <a:p>
            <a:r>
              <a:rPr lang="en-US" dirty="0"/>
              <a:t>2225	KluaneLak_L004	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2240	KluaneLak_L002	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2258	KluaneLak_L001	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2314	KluaneLak_L005	6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83AFB-F843-3945-B09E-6507D9338E2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27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7/19/19: Error in initial processing log file names – all are given L005 – which cant be right.</a:t>
            </a:r>
          </a:p>
          <a:p>
            <a:r>
              <a:rPr lang="en-US" dirty="0"/>
              <a:t>Flight log gives acquisitions as</a:t>
            </a:r>
          </a:p>
          <a:p>
            <a:r>
              <a:rPr lang="en-US" dirty="0"/>
              <a:t>Start	Site Name		</a:t>
            </a:r>
            <a:r>
              <a:rPr lang="en-US" dirty="0" err="1"/>
              <a:t>TrackAir</a:t>
            </a:r>
            <a:endParaRPr lang="en-US" dirty="0"/>
          </a:p>
          <a:p>
            <a:r>
              <a:rPr lang="en-US" dirty="0"/>
              <a:t>2205	KluaneLak_L003	4</a:t>
            </a:r>
          </a:p>
          <a:p>
            <a:r>
              <a:rPr lang="en-US" dirty="0"/>
              <a:t>2225	KluaneLak_L004	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2240	KluaneLak_L002	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2258	KluaneLak_L001	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2314	KluaneLak_L005	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83AFB-F843-3945-B09E-6507D9338E2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312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7/19/19: Error in initial processing log file names – all are given L005 – which cant be right.</a:t>
            </a:r>
          </a:p>
          <a:p>
            <a:r>
              <a:rPr lang="en-US" dirty="0"/>
              <a:t>Flight log gives acquisitions as</a:t>
            </a:r>
          </a:p>
          <a:p>
            <a:r>
              <a:rPr lang="en-US" dirty="0"/>
              <a:t>Start	Site Name		</a:t>
            </a:r>
            <a:r>
              <a:rPr lang="en-US" dirty="0" err="1"/>
              <a:t>TrackAir</a:t>
            </a:r>
            <a:endParaRPr lang="en-US" dirty="0"/>
          </a:p>
          <a:p>
            <a:r>
              <a:rPr lang="en-US" dirty="0"/>
              <a:t>2205	KluaneLak_L003	4</a:t>
            </a:r>
          </a:p>
          <a:p>
            <a:r>
              <a:rPr lang="en-US" dirty="0"/>
              <a:t>2225	KluaneLak_L004	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2240	KluaneLak_L002	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2258	KluaneLak_L001	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2314	KluaneLak_L005	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83AFB-F843-3945-B09E-6507D9338E2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068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DA6CA-5E8D-BC4E-B981-9E4C8DB3E7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E764E0-47A2-3548-B93C-C201051144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28A8C1-1D18-234F-8612-3BAD4105D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DD7DA-B883-5743-96A3-5DC2BA58B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0FF93F-952F-4C47-9143-2DED6253F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761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D4D58-5675-A745-81F9-7D1532B25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42F595-EE1B-9C4A-B750-1C3175E8B7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E800DC-905D-A949-A851-60A076DD2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4B18B7-C430-3846-8277-0ABE9E4A8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CEF04-556D-E741-9D6E-4F24B85BD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223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B67C83-D2B1-CC46-A0E7-5AC0F28715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191117-15D1-9F4E-AB12-71E0DD5810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CBFD95-E9AE-2D43-9788-634B1183A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CA7A0E-59D4-7243-ADB4-DC801F094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4A01E-9A01-EA4E-B2B7-F44FEDE01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957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1D56-7C37-B34A-B38C-F4CA7DB56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CAE3C-E2FA-684A-BF97-5D4CFC609A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4B9DC-5CCE-984A-9619-8308D0A61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2019 ABoVE Airborne Campaign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119FE-980B-7D41-8176-41553B5C8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E19B8F6E-2B93-DF41-A88C-D4CD5AF50415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r>
              <a:rPr lang="en-US" b="1" dirty="0">
                <a:solidFill>
                  <a:srgbClr val="0000FF"/>
                </a:solidFill>
              </a:rPr>
              <a:t>Arctic Boreal Vulnerability Experiment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4524E-18CF-2D40-9354-92BB0FFE7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AVIRIS-NG/Summer 2019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A6FE377-A016-6142-8BD3-B20A8069891F}"/>
              </a:ext>
            </a:extLst>
          </p:cNvPr>
          <p:cNvCxnSpPr>
            <a:cxnSpLocks/>
          </p:cNvCxnSpPr>
          <p:nvPr userDrawn="1"/>
        </p:nvCxnSpPr>
        <p:spPr>
          <a:xfrm>
            <a:off x="0" y="1255594"/>
            <a:ext cx="12192000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6014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032BA-27F7-C94C-BB8C-7532A8BE4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13696C-1F9A-7441-9DFA-D72F0EA4C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6AEF77-AFE2-E14E-A95B-D2BE32B43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AC9F7-CEAC-E048-870D-B5C49E8B4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1C67E-5E79-0645-B4D5-7A5380911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782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15FD6-9E99-5C4C-854E-6080EDE71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1114D-D12E-CA4E-8618-E7471A4748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427FE1-2A05-CB48-8438-E57F042B8A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7E0A2D-0C27-ED41-AEDC-11CBCE5F0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7F1768-C183-414A-86DF-35B4FD02C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F511D8-91D7-5149-892D-EDF7C9BA0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35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ADC96-F103-234D-9860-FDEFCDDB7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6981EA-3D25-BF4C-BE5D-CFA8E1AD1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0008C6-06D3-AF47-9B96-4A1145D03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41C8B5-3A7C-D64F-AA0F-A77DB061C9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6B554D-F498-4C4D-A591-E66A99F11B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A6D1DC-D002-C74B-8C01-49BBA48BF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ECDA08-B995-5C4D-B5F3-0A6FBBA8D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4BCB82-CBC0-6F4B-B59D-701AAC8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346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BBAEA-9311-FA4E-B3CD-A14676FD4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241807-03BB-8446-A151-94D86F166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9C475A-6433-E947-819E-C3D0E0F4D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F997AF-0DFC-B14F-A4BE-CA8093C81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969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E0A1B9-4362-1340-A731-572FE698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E02B92-014F-C14F-9386-B8FDBE050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EC3898-8212-A24C-B11A-A3117CB8C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899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C1376-1CEA-DC4B-8178-24DBEE908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22255-3987-224D-952B-9E2B5F3EB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56B1BE-381E-C047-ADE2-260ED03CA3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ACE66A-3880-B64A-BBA1-8CA3030E1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FE0B91-83A1-9A4F-A37C-4CA99CE00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3C69F4-113C-8847-9CFC-ECAD80A66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44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F8CEE-B5B5-DC46-B4CE-84A7A0EE2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C0DEB2-B5D4-1C4A-A158-3FF97CAA05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ED2F16-2CE8-5543-AB65-B70930A170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B74683-D20D-1E41-83EA-0C89D47C2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E97B85-F7DE-E64E-8190-ECA2EC4D1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1B2936-D7FE-E649-9FA5-5FEDED541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59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0F0672-6F77-8647-8C99-7E330B23F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820" y="324181"/>
            <a:ext cx="8871045" cy="77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6F8ED-E521-8340-89D7-D9EFA13DD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AE883-D774-B943-8414-D2FA6822E6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2019 ABoVE Airborne Campaign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334D1-1015-724A-9269-9DE0BAF433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B8F6E-2B93-DF41-A88C-D4CD5AF50415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r>
              <a:rPr lang="en-US" b="1" dirty="0">
                <a:solidFill>
                  <a:srgbClr val="0000FF"/>
                </a:solidFill>
              </a:rPr>
              <a:t>Arctic Boreal Vulnerability Experiment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B62002-5524-FF44-AC0C-71693C1984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AVIRIS-NG/Summer 2019</a:t>
            </a:r>
          </a:p>
        </p:txBody>
      </p:sp>
      <p:graphicFrame>
        <p:nvGraphicFramePr>
          <p:cNvPr id="7" name="Object 2">
            <a:extLst>
              <a:ext uri="{FF2B5EF4-FFF2-40B4-BE49-F238E27FC236}">
                <a16:creationId xmlns:a16="http://schemas.microsoft.com/office/drawing/2014/main" id="{45AAFA93-9710-4D4D-B8E1-E34DEB5CA2D5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631223325"/>
              </p:ext>
            </p:extLst>
          </p:nvPr>
        </p:nvGraphicFramePr>
        <p:xfrm>
          <a:off x="157768" y="230188"/>
          <a:ext cx="1118861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Photo Editor Photo" r:id="rId14" imgW="1523810" imgH="1380952" progId="MSPhotoEd.3">
                  <p:embed/>
                </p:oleObj>
              </mc:Choice>
              <mc:Fallback>
                <p:oleObj name="Photo Editor Photo" r:id="rId14" imgW="1523810" imgH="1380952" progId="MSPhotoEd.3">
                  <p:embed/>
                  <p:pic>
                    <p:nvPicPr>
                      <p:cNvPr id="102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001" t="11919" r="6001" b="8607"/>
                      <a:stretch>
                        <a:fillRect/>
                      </a:stretch>
                    </p:blipFill>
                    <p:spPr bwMode="auto">
                      <a:xfrm>
                        <a:off x="157768" y="230188"/>
                        <a:ext cx="1118861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ABoVE_Logo_large_blue.jpg">
            <a:extLst>
              <a:ext uri="{FF2B5EF4-FFF2-40B4-BE49-F238E27FC236}">
                <a16:creationId xmlns:a16="http://schemas.microsoft.com/office/drawing/2014/main" id="{D3675681-4EBB-8744-8625-CFA525455B7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8302" y="230188"/>
            <a:ext cx="236593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6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hyperlink" Target="https://avirisng.jpl.nasa.gov/ql/19qlook/ang20190701t222447_geo.jpe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virisng.jpl.nasa.gov/ql/19qlook/ang20190701t220528_geo.jpeg" TargetMode="External"/><Relationship Id="rId5" Type="http://schemas.openxmlformats.org/officeDocument/2006/relationships/hyperlink" Target="https://avirisng.jpl.nasa.gov/cgi/flights.cgi?step=view_flightlog&amp;flight_id=ang20190701t" TargetMode="Externa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hyperlink" Target="https://avirisng.jpl.nasa.gov/ql/19qlook/ang20190701t222447_geo.jpe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virisng.jpl.nasa.gov/ql/19qlook/ang20190701t220528_geo.jpeg" TargetMode="External"/><Relationship Id="rId5" Type="http://schemas.openxmlformats.org/officeDocument/2006/relationships/hyperlink" Target="https://avirisng.jpl.nasa.gov/cgi/flights.cgi?step=view_flightlog&amp;flight_id=ang20190701t" TargetMode="Externa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virisng.jpl.nasa.gov/ql/19qlook/ang20190701t220528_geo.jpeg" TargetMode="External"/><Relationship Id="rId4" Type="http://schemas.openxmlformats.org/officeDocument/2006/relationships/hyperlink" Target="https://avirisng.jpl.nasa.gov/cgi/flights.cgi?step=view_flightlog&amp;flight_id=ang20190701t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0962.jpg">
            <a:extLst>
              <a:ext uri="{FF2B5EF4-FFF2-40B4-BE49-F238E27FC236}">
                <a16:creationId xmlns:a16="http://schemas.microsoft.com/office/drawing/2014/main" id="{3622336E-5A25-DA4E-A69B-A03936E2CE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656" y="0"/>
            <a:ext cx="12213655" cy="685800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373F2E9A-5A8C-A042-8356-512C1BD33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1655" y="248072"/>
            <a:ext cx="12213654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 dirty="0"/>
              <a:t>Arctic Boreal Vulnerability Experiment (ABoVE)</a:t>
            </a:r>
          </a:p>
          <a:p>
            <a:pPr algn="ctr" eaLnBrk="1" hangingPunct="1"/>
            <a:r>
              <a:rPr lang="en-US" sz="2400" b="1" dirty="0">
                <a:solidFill>
                  <a:srgbClr val="000000"/>
                </a:solidFill>
              </a:rPr>
              <a:t>2019 ABoVE Airborne Flights</a:t>
            </a:r>
          </a:p>
          <a:p>
            <a:pPr algn="ctr" eaLnBrk="1" hangingPunct="1"/>
            <a:endParaRPr lang="en-US" sz="2400" b="1" dirty="0">
              <a:solidFill>
                <a:schemeClr val="bg1"/>
              </a:solidFill>
            </a:endParaRPr>
          </a:p>
          <a:p>
            <a:pPr algn="ctr" eaLnBrk="1" hangingPunct="1"/>
            <a:endParaRPr lang="en-US" sz="2400" b="1" dirty="0">
              <a:solidFill>
                <a:schemeClr val="bg1"/>
              </a:solidFill>
            </a:endParaRPr>
          </a:p>
          <a:p>
            <a:pPr algn="ctr" eaLnBrk="1" hangingPunct="1"/>
            <a:r>
              <a:rPr lang="en-US" sz="2400" b="1" dirty="0"/>
              <a:t>1 July 2019 (DOY  182) </a:t>
            </a:r>
          </a:p>
          <a:p>
            <a:pPr algn="ctr" eaLnBrk="1" hangingPunct="1"/>
            <a:r>
              <a:rPr lang="en-US" sz="2400" b="1" dirty="0"/>
              <a:t>AVIRIS-NG: Transit Bellingham WA – Fairbanks</a:t>
            </a:r>
          </a:p>
          <a:p>
            <a:pPr algn="ctr" eaLnBrk="1" hangingPunct="1"/>
            <a:r>
              <a:rPr lang="en-US" sz="2400" b="1" dirty="0"/>
              <a:t>Kluane Lake </a:t>
            </a:r>
            <a:endParaRPr lang="en-US" b="1" dirty="0"/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r>
              <a:rPr lang="en-US" b="1" dirty="0">
                <a:solidFill>
                  <a:schemeClr val="bg1"/>
                </a:solidFill>
              </a:rPr>
              <a:t>Charles Miller, Deputy Science Lead</a:t>
            </a:r>
          </a:p>
          <a:p>
            <a:pPr algn="ctr" eaLnBrk="1" hangingPunct="1"/>
            <a:r>
              <a:rPr lang="en-US" b="1" dirty="0">
                <a:solidFill>
                  <a:schemeClr val="bg1"/>
                </a:solidFill>
              </a:rPr>
              <a:t>Jet Propulsion Laboratory, California Institute of Technology</a:t>
            </a:r>
          </a:p>
          <a:p>
            <a:pPr algn="ctr" eaLnBrk="1" hangingPunct="1"/>
            <a:r>
              <a:rPr lang="en-US" b="1" dirty="0">
                <a:solidFill>
                  <a:schemeClr val="bg1"/>
                </a:solidFill>
              </a:rPr>
              <a:t>and the ABoVE Science Team</a:t>
            </a:r>
            <a:br>
              <a:rPr lang="en-US" b="1" dirty="0">
                <a:solidFill>
                  <a:schemeClr val="bg1"/>
                </a:solidFill>
              </a:rPr>
            </a:br>
            <a:br>
              <a:rPr lang="en-US" sz="10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For Hank Margolis, Mike </a:t>
            </a:r>
            <a:r>
              <a:rPr lang="en-US" sz="1600" b="1" dirty="0" err="1">
                <a:solidFill>
                  <a:schemeClr val="bg1"/>
                </a:solidFill>
              </a:rPr>
              <a:t>Falkowski</a:t>
            </a:r>
            <a:r>
              <a:rPr lang="en-US" sz="1600" b="1" dirty="0">
                <a:solidFill>
                  <a:schemeClr val="bg1"/>
                </a:solidFill>
              </a:rPr>
              <a:t>, Bruce </a:t>
            </a:r>
            <a:r>
              <a:rPr lang="en-US" sz="1600" b="1" dirty="0" err="1">
                <a:solidFill>
                  <a:schemeClr val="bg1"/>
                </a:solidFill>
              </a:rPr>
              <a:t>Tagg</a:t>
            </a:r>
            <a:r>
              <a:rPr lang="en-US" sz="1600" b="1" dirty="0">
                <a:solidFill>
                  <a:schemeClr val="bg1"/>
                </a:solidFill>
              </a:rPr>
              <a:t>, Jack Kaye </a:t>
            </a:r>
          </a:p>
          <a:p>
            <a:pPr algn="ctr" eaLnBrk="1" hangingPunct="1"/>
            <a:r>
              <a:rPr lang="en-US" sz="1600" b="1" dirty="0">
                <a:solidFill>
                  <a:schemeClr val="bg1"/>
                </a:solidFill>
              </a:rPr>
              <a:t>NASA HQ</a:t>
            </a:r>
          </a:p>
          <a:p>
            <a:pPr algn="ctr" eaLnBrk="1" hangingPunct="1"/>
            <a:r>
              <a:rPr lang="en-US" sz="1600" b="1" dirty="0">
                <a:solidFill>
                  <a:schemeClr val="bg1"/>
                </a:solidFill>
              </a:rPr>
              <a:t>2019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009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2F7B13-A7D1-EF4F-88E6-289A2AADE5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204" y="1300164"/>
            <a:ext cx="5253717" cy="548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662C1C-06A6-894C-B945-68D6A7E63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 July 2019/DOY 182</a:t>
            </a:r>
            <a:br>
              <a:rPr lang="en-US" dirty="0"/>
            </a:br>
            <a:r>
              <a:rPr lang="en-US" dirty="0"/>
              <a:t>Bellingham WA - Fairbanks Transit; Kluane Lake YT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E67F6A-DDE6-A347-8D87-AF5A980658DD}"/>
              </a:ext>
            </a:extLst>
          </p:cNvPr>
          <p:cNvSpPr txBox="1"/>
          <p:nvPr/>
        </p:nvSpPr>
        <p:spPr>
          <a:xfrm>
            <a:off x="980628" y="5541201"/>
            <a:ext cx="2108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Leg 1: Transit</a:t>
            </a:r>
          </a:p>
          <a:p>
            <a:pPr algn="ctr"/>
            <a:r>
              <a:rPr lang="en-US" b="1" dirty="0"/>
              <a:t>Bellingham - Juneau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407F70-5F05-B845-8744-2206DA30EB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6304" y="1300164"/>
            <a:ext cx="5253717" cy="5486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A90257-535B-6844-A2BF-AA5EC966DBE0}"/>
              </a:ext>
            </a:extLst>
          </p:cNvPr>
          <p:cNvSpPr txBox="1"/>
          <p:nvPr/>
        </p:nvSpPr>
        <p:spPr>
          <a:xfrm>
            <a:off x="6788159" y="5541201"/>
            <a:ext cx="2513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Leg 2: Juneau – </a:t>
            </a:r>
          </a:p>
          <a:p>
            <a:pPr algn="ctr"/>
            <a:r>
              <a:rPr lang="en-US" b="1" dirty="0"/>
              <a:t>Kluane Lake – Fairbanks</a:t>
            </a:r>
          </a:p>
        </p:txBody>
      </p:sp>
    </p:spTree>
    <p:extLst>
      <p:ext uri="{BB962C8B-B14F-4D97-AF65-F5344CB8AC3E}">
        <p14:creationId xmlns:p14="http://schemas.microsoft.com/office/powerpoint/2010/main" val="4029006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E3A4E8-1D2A-4A4F-8BE5-FA17DDA115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08" y="1261299"/>
            <a:ext cx="7717452" cy="548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4FE937-E5FB-ED4E-A3D2-76CC89181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 July 2019/DOY 182</a:t>
            </a:r>
            <a:br>
              <a:rPr lang="en-US" dirty="0"/>
            </a:br>
            <a:r>
              <a:rPr lang="en-US" dirty="0"/>
              <a:t>Bellingham WA - Fairbanks Transit; Kluane Lake YT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1A28F9-26E1-A44E-AD2E-27B2BD33EF4D}"/>
              </a:ext>
            </a:extLst>
          </p:cNvPr>
          <p:cNvSpPr txBox="1"/>
          <p:nvPr/>
        </p:nvSpPr>
        <p:spPr>
          <a:xfrm>
            <a:off x="2641397" y="1342265"/>
            <a:ext cx="1828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Kluane Lake Area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Planned Lines</a:t>
            </a:r>
          </a:p>
        </p:txBody>
      </p:sp>
    </p:spTree>
    <p:extLst>
      <p:ext uri="{BB962C8B-B14F-4D97-AF65-F5344CB8AC3E}">
        <p14:creationId xmlns:p14="http://schemas.microsoft.com/office/powerpoint/2010/main" val="3386139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F660E-1DCE-4B44-B87F-23A1872E4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 July 2019/DOY 182</a:t>
            </a:r>
            <a:br>
              <a:rPr lang="en-US" dirty="0"/>
            </a:br>
            <a:r>
              <a:rPr lang="en-US" dirty="0"/>
              <a:t>Bellingham WA - Fairbanks Transit; Kluane Lake YT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20B118-AC60-E843-A207-59EBA76FE0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1005" y="1300164"/>
            <a:ext cx="8579555" cy="548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21F0EB-C15C-144D-99C4-BE2674476998}"/>
              </a:ext>
            </a:extLst>
          </p:cNvPr>
          <p:cNvSpPr txBox="1"/>
          <p:nvPr/>
        </p:nvSpPr>
        <p:spPr>
          <a:xfrm>
            <a:off x="9962865" y="1473076"/>
            <a:ext cx="17171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Kluane Lake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Actual Lines</a:t>
            </a:r>
          </a:p>
        </p:txBody>
      </p:sp>
    </p:spTree>
    <p:extLst>
      <p:ext uri="{BB962C8B-B14F-4D97-AF65-F5344CB8AC3E}">
        <p14:creationId xmlns:p14="http://schemas.microsoft.com/office/powerpoint/2010/main" val="2583410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438BD5C-3693-9846-AFDA-9CABEC44A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22213969" y="-17603024"/>
            <a:ext cx="1828800" cy="458212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2DA06D-2DBA-224C-B199-B386A436E6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745553" y="-19005089"/>
            <a:ext cx="1828800" cy="448843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 July 2019/DOY 182</a:t>
            </a:r>
            <a:br>
              <a:rPr lang="en-US" dirty="0"/>
            </a:br>
            <a:r>
              <a:rPr lang="en-US" dirty="0"/>
              <a:t>Bellingham WA - Fairbanks Transit; Kluane Lake YT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8591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AVIRIS-NG Quick-look products</a:t>
            </a:r>
          </a:p>
          <a:p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https://avirisng.jpl.nasa.gov/cgi/flights.cgi?step=view_flightlog&amp;flight_id=ang20190701t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1600" dirty="0">
                <a:ea typeface="Calibri" charset="0"/>
              </a:rPr>
              <a:t>A. Line </a:t>
            </a:r>
            <a:r>
              <a:rPr lang="en-US" dirty="0">
                <a:hlinkClick r:id="rId6" tooltip="AVIRIS-NG Quicklook: ang20190701t220528_geo.jpeg"/>
              </a:rPr>
              <a:t>KluaneLak_L003_FL206</a:t>
            </a:r>
            <a:r>
              <a:rPr lang="en-US" sz="1600" dirty="0"/>
              <a:t> </a:t>
            </a:r>
            <a:r>
              <a:rPr lang="en-US" sz="1600" dirty="0">
                <a:ea typeface="Calibri" charset="0"/>
              </a:rPr>
              <a:t> ang20190701t220528_geo : Kluane Lake – Haines Junction grid</a:t>
            </a:r>
          </a:p>
          <a:p>
            <a:r>
              <a:rPr lang="en-US" sz="1600" dirty="0">
                <a:ea typeface="Calibri" charset="0"/>
              </a:rPr>
              <a:t>B. Line </a:t>
            </a:r>
            <a:r>
              <a:rPr lang="en-US" dirty="0">
                <a:hlinkClick r:id="rId7" tooltip="AVIRIS-NG Quicklook: ang20190701t222447_geo.jpeg"/>
              </a:rPr>
              <a:t>KluaneLak_L004_FL206</a:t>
            </a:r>
            <a:r>
              <a:rPr lang="en-US" sz="1600" dirty="0"/>
              <a:t> </a:t>
            </a:r>
            <a:r>
              <a:rPr lang="en-US" sz="1600" dirty="0">
                <a:ea typeface="Calibri" charset="0"/>
              </a:rPr>
              <a:t>, ang20190701t222447_geo: Kluane Lake – Haines Junction grid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622971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349449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6234854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A few clouds near Kluane Lake</a:t>
            </a:r>
          </a:p>
          <a:p>
            <a:pPr algn="l"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Significant cloud cover</a:t>
            </a:r>
          </a:p>
        </p:txBody>
      </p:sp>
    </p:spTree>
    <p:extLst>
      <p:ext uri="{BB962C8B-B14F-4D97-AF65-F5344CB8AC3E}">
        <p14:creationId xmlns:p14="http://schemas.microsoft.com/office/powerpoint/2010/main" val="814641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F6AFCB1-6F32-5841-A0DD-9D45C6DB1F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21665763" y="-17025358"/>
            <a:ext cx="1828800" cy="447248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199FC4-2D69-6241-B5B7-85B035B47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21174714" y="-18391137"/>
            <a:ext cx="1828800" cy="437427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 July 2019/DOY 182</a:t>
            </a:r>
            <a:br>
              <a:rPr lang="en-US" dirty="0"/>
            </a:br>
            <a:r>
              <a:rPr lang="en-US" dirty="0"/>
              <a:t>Bellingham WA - Fairbanks Transit; Kluane Lake YT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8591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AVIRIS-NG Quick-look products</a:t>
            </a:r>
          </a:p>
          <a:p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https://avirisng.jpl.nasa.gov/cgi/flights.cgi?step=view_flightlog&amp;flight_id=ang20190701t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1600" dirty="0">
                <a:ea typeface="Calibri" charset="0"/>
              </a:rPr>
              <a:t>A. Line </a:t>
            </a:r>
            <a:r>
              <a:rPr lang="en-US" dirty="0">
                <a:solidFill>
                  <a:srgbClr val="FF0000"/>
                </a:solidFill>
                <a:hlinkClick r:id="rId6" tooltip="AVIRIS-NG Quicklook: ang20190701t220528_geo.jpe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KluaneLak_L002_FL206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>
                <a:ea typeface="Calibri" charset="0"/>
              </a:rPr>
              <a:t>ang20190701t224021_geo : Kluane Lake – Haines Junction grid</a:t>
            </a:r>
          </a:p>
          <a:p>
            <a:r>
              <a:rPr lang="en-US" sz="1600" dirty="0">
                <a:ea typeface="Calibri" charset="0"/>
              </a:rPr>
              <a:t>B. Line </a:t>
            </a:r>
            <a:r>
              <a:rPr lang="en-US" dirty="0">
                <a:solidFill>
                  <a:srgbClr val="FF0000"/>
                </a:solidFill>
                <a:hlinkClick r:id="rId7" tooltip="AVIRIS-NG Quicklook: ang20190701t222447_geo.jpe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KluaneLak_L001_FL206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>
                <a:ea typeface="Calibri" charset="0"/>
              </a:rPr>
              <a:t>, ang20190701t225819_geo : Kluane Lake – Haines Junction grid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622971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349449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6234854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A few clouds near Kluane Lake</a:t>
            </a:r>
          </a:p>
          <a:p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A few clouds near Kluane Lake</a:t>
            </a:r>
          </a:p>
        </p:txBody>
      </p:sp>
    </p:spTree>
    <p:extLst>
      <p:ext uri="{BB962C8B-B14F-4D97-AF65-F5344CB8AC3E}">
        <p14:creationId xmlns:p14="http://schemas.microsoft.com/office/powerpoint/2010/main" val="1162389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F75D5C0-72C9-C947-92C1-49420DAAAC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2315205" y="545876"/>
            <a:ext cx="1828800" cy="60236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 July 2019/DOY 182</a:t>
            </a:r>
            <a:br>
              <a:rPr lang="en-US" dirty="0"/>
            </a:br>
            <a:r>
              <a:rPr lang="en-US" dirty="0"/>
              <a:t>Bellingham WA - Fairbanks Transit; Kluane Lake YT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8591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AVIRIS-NG Quick-look products</a:t>
            </a:r>
          </a:p>
          <a:p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https://avirisng.jpl.nasa.gov/cgi/flights.cgi?step=view_flightlog&amp;flight_id=ang20190701t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1600" dirty="0">
                <a:ea typeface="Calibri" charset="0"/>
              </a:rPr>
              <a:t>A. Line </a:t>
            </a:r>
            <a:r>
              <a:rPr lang="en-US" dirty="0">
                <a:hlinkClick r:id="rId5" tooltip="AVIRIS-NG Quicklook: ang20190701t220528_geo.jpeg"/>
              </a:rPr>
              <a:t>KluaneLak_L005_FL206</a:t>
            </a:r>
            <a:r>
              <a:rPr lang="en-US" sz="1600" dirty="0"/>
              <a:t> , </a:t>
            </a:r>
            <a:r>
              <a:rPr lang="en-US" sz="1600" dirty="0">
                <a:ea typeface="Calibri" charset="0"/>
              </a:rPr>
              <a:t>ang20190701t231418_geo : Kluane Lake – Haines Junction grid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622971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349449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6234854"/>
            <a:ext cx="8272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RED – early abort -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Clouds dominate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387117-54C2-864B-9C44-91C9D4B03E91}"/>
              </a:ext>
            </a:extLst>
          </p:cNvPr>
          <p:cNvSpPr txBox="1"/>
          <p:nvPr/>
        </p:nvSpPr>
        <p:spPr>
          <a:xfrm>
            <a:off x="724067" y="5168823"/>
            <a:ext cx="3789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KluaneLak_L006_FL206 not attempted</a:t>
            </a:r>
          </a:p>
        </p:txBody>
      </p:sp>
    </p:spTree>
    <p:extLst>
      <p:ext uri="{BB962C8B-B14F-4D97-AF65-F5344CB8AC3E}">
        <p14:creationId xmlns:p14="http://schemas.microsoft.com/office/powerpoint/2010/main" val="14662065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90B43-8E7B-CE4A-B2D1-9D9291D21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0D888-8853-764C-BD88-0B66E18C22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13800" b="1" dirty="0"/>
              <a:t>Backup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03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7E087-41E7-4542-8BA9-E4C107F4A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D8669E-DD48-FE4F-B448-3737AAF7C6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4461"/>
            <a:ext cx="12161520" cy="64135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F2D901-E7AE-BE49-B9B6-265F82250ADD}"/>
              </a:ext>
            </a:extLst>
          </p:cNvPr>
          <p:cNvSpPr txBox="1"/>
          <p:nvPr/>
        </p:nvSpPr>
        <p:spPr>
          <a:xfrm>
            <a:off x="5404513" y="700704"/>
            <a:ext cx="34772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FAA Camera Locations</a:t>
            </a:r>
          </a:p>
        </p:txBody>
      </p:sp>
    </p:spTree>
    <p:extLst>
      <p:ext uri="{BB962C8B-B14F-4D97-AF65-F5344CB8AC3E}">
        <p14:creationId xmlns:p14="http://schemas.microsoft.com/office/powerpoint/2010/main" val="3911374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37203-3C78-2345-A032-88F8CCC38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 July 2019/DOY 182</a:t>
            </a:r>
            <a:br>
              <a:rPr lang="en-US" dirty="0"/>
            </a:br>
            <a:r>
              <a:rPr lang="en-US" dirty="0"/>
              <a:t>Bellingham WA - Fairbanks Transit; Kluane Lake YT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55D08F-7873-AE49-AF88-AEA056962BD1}"/>
              </a:ext>
            </a:extLst>
          </p:cNvPr>
          <p:cNvSpPr txBox="1"/>
          <p:nvPr/>
        </p:nvSpPr>
        <p:spPr>
          <a:xfrm rot="-5400000">
            <a:off x="-1800800" y="3598625"/>
            <a:ext cx="4226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Haines Junction YT – 1440 AKDT/2240 UTC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E31EF9-BD10-9F4B-BF1B-3CC732BCA844}"/>
              </a:ext>
            </a:extLst>
          </p:cNvPr>
          <p:cNvSpPr txBox="1"/>
          <p:nvPr/>
        </p:nvSpPr>
        <p:spPr>
          <a:xfrm>
            <a:off x="2690838" y="6101687"/>
            <a:ext cx="1766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Northwest</a:t>
            </a:r>
            <a:endParaRPr lang="en-US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8D95D4-BC5B-1C44-98F3-94FC93416CB3}"/>
              </a:ext>
            </a:extLst>
          </p:cNvPr>
          <p:cNvSpPr txBox="1"/>
          <p:nvPr/>
        </p:nvSpPr>
        <p:spPr>
          <a:xfrm>
            <a:off x="8773172" y="6101687"/>
            <a:ext cx="796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East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2F3C04-4279-3747-AC2E-BA22EBAF4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021" y="2087395"/>
            <a:ext cx="5486400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4E802F-5AE9-7541-BCE3-B07AD34C7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094" y="2076004"/>
            <a:ext cx="5486400" cy="4114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33B94A-6D3B-FF4C-9899-E3217D32BE5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46" y="1416621"/>
            <a:ext cx="18288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585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B4DC4-5BA2-D946-B888-4BE1E66E9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 July 2019/DOY 182</a:t>
            </a:r>
            <a:br>
              <a:rPr lang="en-US" dirty="0"/>
            </a:br>
            <a:r>
              <a:rPr lang="en-US" dirty="0"/>
              <a:t>Bellingham WA - Fairbanks Transit; Kluane Lake YT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39B9C1-28D8-8244-8019-D59011F314DF}"/>
              </a:ext>
            </a:extLst>
          </p:cNvPr>
          <p:cNvSpPr txBox="1"/>
          <p:nvPr/>
        </p:nvSpPr>
        <p:spPr>
          <a:xfrm rot="-5400000">
            <a:off x="-1466797" y="3598625"/>
            <a:ext cx="3558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Burwash YT – 1310 AKDT/2110 UTC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A5D60F-B385-834B-B72C-8B9FF44A16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106" y="2411691"/>
            <a:ext cx="3657600" cy="274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B910EE-7448-D04F-A31B-1EB5E495E8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6815" y="1300162"/>
            <a:ext cx="3657600" cy="274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795AA1-2EE4-184D-A4A3-18C3AC53DAF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894" y="4057650"/>
            <a:ext cx="3657600" cy="2743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611C3A-9D6C-7044-AC89-4A86385A109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6815" y="4057650"/>
            <a:ext cx="3657600" cy="2743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A0EE9CD-CF7F-974F-9138-7CB98E2E8C0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5183" y="1300162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360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13F9D-93F6-8345-80C4-D3E72D69A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 July 2019/DOY 182</a:t>
            </a:r>
            <a:br>
              <a:rPr lang="en-US" dirty="0"/>
            </a:br>
            <a:r>
              <a:rPr lang="en-US" dirty="0"/>
              <a:t>Bellingham WA - Fairbanks Transit; Kluane Lake YT</a:t>
            </a:r>
          </a:p>
        </p:txBody>
      </p:sp>
      <p:pic>
        <p:nvPicPr>
          <p:cNvPr id="4" name="Picture 3" descr="AVIRIS-NG logo.png">
            <a:extLst>
              <a:ext uri="{FF2B5EF4-FFF2-40B4-BE49-F238E27FC236}">
                <a16:creationId xmlns:a16="http://schemas.microsoft.com/office/drawing/2014/main" id="{FBA8ECF5-A5E2-1244-8C7A-9928A6E1D2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43" y="1544216"/>
            <a:ext cx="12207240" cy="5287629"/>
          </a:xfrm>
          <a:prstGeom prst="rect">
            <a:avLst/>
          </a:prstGeom>
        </p:spPr>
      </p:pic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E5A04331-46C8-7943-9BDF-1A0255A98F3F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710555" y="1540230"/>
            <a:ext cx="8280920" cy="403244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lnSpc>
                <a:spcPts val="1900"/>
              </a:lnSpc>
              <a:spcBef>
                <a:spcPct val="0"/>
              </a:spcBef>
              <a:spcAft>
                <a:spcPts val="900"/>
              </a:spcAft>
              <a:buNone/>
            </a:pPr>
            <a:r>
              <a:rPr lang="en-US" sz="1800" b="1" dirty="0">
                <a:latin typeface="Arial" charset="0"/>
                <a:ea typeface="Calibri" charset="0"/>
              </a:rPr>
              <a:t>Daily Status</a:t>
            </a:r>
            <a:r>
              <a:rPr lang="en-US" sz="1800" dirty="0">
                <a:latin typeface="Arial" charset="0"/>
                <a:ea typeface="Calibri" charset="0"/>
              </a:rPr>
              <a:t>:</a:t>
            </a:r>
          </a:p>
          <a:p>
            <a:r>
              <a:rPr lang="en-US" sz="1800" b="1" dirty="0"/>
              <a:t>AVIRIS-NG / Dynamic Aviation B-200 (N53W) </a:t>
            </a:r>
          </a:p>
          <a:p>
            <a:r>
              <a:rPr lang="en-US" sz="1800" dirty="0"/>
              <a:t>REPORT DATE:  1 July 2019</a:t>
            </a:r>
          </a:p>
          <a:p>
            <a:r>
              <a:rPr lang="en-US" sz="1800" dirty="0"/>
              <a:t>Current Status of Aircraft:  	</a:t>
            </a:r>
            <a:r>
              <a:rPr lang="en-US" sz="1800" b="1" dirty="0">
                <a:solidFill>
                  <a:srgbClr val="008000"/>
                </a:solidFill>
              </a:rPr>
              <a:t> GREEN</a:t>
            </a:r>
            <a:endParaRPr lang="en-US" sz="1800" dirty="0">
              <a:solidFill>
                <a:srgbClr val="FF6600"/>
              </a:solidFill>
            </a:endParaRPr>
          </a:p>
          <a:p>
            <a:r>
              <a:rPr lang="en-US" sz="1800" dirty="0"/>
              <a:t>Current Status of AVIRIS:  	</a:t>
            </a:r>
            <a:r>
              <a:rPr lang="en-US" sz="1800" b="1" dirty="0">
                <a:solidFill>
                  <a:srgbClr val="008000"/>
                </a:solidFill>
              </a:rPr>
              <a:t>GREEN</a:t>
            </a:r>
            <a:endParaRPr lang="en-US" sz="1800" dirty="0">
              <a:solidFill>
                <a:srgbClr val="FF6600"/>
              </a:solidFill>
            </a:endParaRPr>
          </a:p>
          <a:p>
            <a:r>
              <a:rPr lang="en-US" sz="1800" dirty="0"/>
              <a:t>Current Deployment Location:  Fairbanks AK (PAFA)</a:t>
            </a:r>
          </a:p>
          <a:p>
            <a:r>
              <a:rPr lang="en-US" sz="1800" dirty="0"/>
              <a:t>Crew:</a:t>
            </a:r>
            <a:r>
              <a:rPr lang="en-US" sz="1800" dirty="0">
                <a:solidFill>
                  <a:prstClr val="black"/>
                </a:solidFill>
              </a:rPr>
              <a:t> S Wilson (PIC), C McCann,  M Eastwood, L Rios</a:t>
            </a:r>
          </a:p>
          <a:p>
            <a:r>
              <a:rPr lang="en-US" sz="1800" dirty="0">
                <a:latin typeface="Arial" charset="0"/>
                <a:ea typeface="Calibri" charset="0"/>
              </a:rPr>
              <a:t>Science Planning: A Thorpe</a:t>
            </a:r>
          </a:p>
          <a:p>
            <a:r>
              <a:rPr lang="en-US" sz="1800" dirty="0">
                <a:latin typeface="Arial" charset="0"/>
                <a:ea typeface="Calibri" charset="0"/>
              </a:rPr>
              <a:t>Data Processing: W Olsen-Duvall</a:t>
            </a:r>
          </a:p>
          <a:p>
            <a:r>
              <a:rPr lang="en-US" sz="1800" dirty="0">
                <a:latin typeface="Arial" charset="0"/>
                <a:ea typeface="Calibri" charset="0"/>
              </a:rPr>
              <a:t>Instrument Manager: M Eastwood</a:t>
            </a:r>
          </a:p>
          <a:p>
            <a:r>
              <a:rPr lang="en-US" sz="1800" dirty="0">
                <a:latin typeface="Arial" charset="0"/>
                <a:ea typeface="Calibri" charset="0"/>
              </a:rPr>
              <a:t>Instrument PI: R Green</a:t>
            </a:r>
          </a:p>
          <a:p>
            <a:r>
              <a:rPr lang="en-US" sz="1800" dirty="0">
                <a:latin typeface="Arial" charset="0"/>
                <a:ea typeface="Calibri" charset="0"/>
              </a:rPr>
              <a:t>Science Lead: C Miller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76454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13F9D-93F6-8345-80C4-D3E72D69A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 July 2019/DOY 182</a:t>
            </a:r>
            <a:br>
              <a:rPr lang="en-US" dirty="0"/>
            </a:br>
            <a:r>
              <a:rPr lang="en-US" dirty="0"/>
              <a:t>Bellingham WA - Fairbanks Transit; Kluane Lake YT</a:t>
            </a:r>
          </a:p>
        </p:txBody>
      </p:sp>
      <p:pic>
        <p:nvPicPr>
          <p:cNvPr id="4" name="Picture 3" descr="AVIRIS-NG logo.png">
            <a:extLst>
              <a:ext uri="{FF2B5EF4-FFF2-40B4-BE49-F238E27FC236}">
                <a16:creationId xmlns:a16="http://schemas.microsoft.com/office/drawing/2014/main" id="{FBA8ECF5-A5E2-1244-8C7A-9928A6E1D2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43" y="1544216"/>
            <a:ext cx="12207240" cy="5287629"/>
          </a:xfrm>
          <a:prstGeom prst="rect">
            <a:avLst/>
          </a:prstGeom>
        </p:spPr>
      </p:pic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E5A04331-46C8-7943-9BDF-1A0255A98F3F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710555" y="1540230"/>
            <a:ext cx="8280920" cy="403244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lnSpc>
                <a:spcPts val="1900"/>
              </a:lnSpc>
              <a:spcBef>
                <a:spcPct val="0"/>
              </a:spcBef>
              <a:spcAft>
                <a:spcPts val="900"/>
              </a:spcAft>
              <a:buNone/>
            </a:pPr>
            <a:r>
              <a:rPr lang="en-US" sz="1800" b="1" dirty="0">
                <a:latin typeface="Arial" charset="0"/>
                <a:ea typeface="Calibri" charset="0"/>
              </a:rPr>
              <a:t>Daily Summary</a:t>
            </a:r>
            <a:r>
              <a:rPr lang="en-US" sz="1800" dirty="0">
                <a:latin typeface="Arial" charset="0"/>
                <a:ea typeface="Calibri" charset="0"/>
              </a:rPr>
              <a:t>:</a:t>
            </a:r>
            <a:endParaRPr lang="en-US" sz="1800" u="sng" dirty="0"/>
          </a:p>
          <a:p>
            <a:r>
              <a:rPr lang="en-US" sz="2000" dirty="0"/>
              <a:t>Leg 1:  Transit Bellingham WA – Juneau AK</a:t>
            </a:r>
          </a:p>
          <a:p>
            <a:r>
              <a:rPr lang="en-US" sz="2000" dirty="0"/>
              <a:t>Leg 2: Juneau AK – Kluane Lake YT - Fairbanks</a:t>
            </a:r>
          </a:p>
          <a:p>
            <a:r>
              <a:rPr lang="en-US" sz="2000" dirty="0"/>
              <a:t>Took advantage of relatively clear skies during overflight of Kluane Lake region to acquire lines there (Lines </a:t>
            </a:r>
            <a:r>
              <a:rPr lang="en-US" sz="2000" dirty="0" err="1"/>
              <a:t>Bxx-yy</a:t>
            </a:r>
            <a:r>
              <a:rPr lang="en-US" sz="2000" dirty="0"/>
              <a:t>)</a:t>
            </a:r>
          </a:p>
          <a:p>
            <a:r>
              <a:rPr lang="en-US" sz="2000" dirty="0"/>
              <a:t>Acquired Big Trail Lake (Line </a:t>
            </a:r>
            <a:r>
              <a:rPr lang="en-US" sz="2000" dirty="0" err="1"/>
              <a:t>Bxx</a:t>
            </a:r>
            <a:r>
              <a:rPr lang="en-US" sz="2000" dirty="0"/>
              <a:t>) line near Fairbanks to exploit relatively smoke-free skies</a:t>
            </a:r>
          </a:p>
          <a:p>
            <a:r>
              <a:rPr lang="en-US" sz="2000" dirty="0"/>
              <a:t>Team arrives in Fairbanks to begin Alaska Part 1 (1 – 12 July)</a:t>
            </a:r>
          </a:p>
        </p:txBody>
      </p:sp>
    </p:spTree>
    <p:extLst>
      <p:ext uri="{BB962C8B-B14F-4D97-AF65-F5344CB8AC3E}">
        <p14:creationId xmlns:p14="http://schemas.microsoft.com/office/powerpoint/2010/main" val="977806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0A63D-D521-584F-B3A0-12165FD36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Canada Day BBQ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078F29-73FE-6A43-BED8-4B48F2FDF0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54" y="1314447"/>
            <a:ext cx="4114800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17FB02-935E-CD49-8C8C-4219CD32CB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8610" y="1314447"/>
            <a:ext cx="4114800" cy="274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C4FF06-5563-6143-9514-6915E59DA52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200" y="1314447"/>
            <a:ext cx="4114800" cy="2743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FD86F3-74D8-304E-A5EC-72F538C1D8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081" y="4086224"/>
            <a:ext cx="4114800" cy="2743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1EEA98-A620-484A-9BA1-270579821AB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86224"/>
            <a:ext cx="4114800" cy="2743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7D8912-2BCF-2C45-9913-8BAAB87D748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200" y="4086224"/>
            <a:ext cx="4114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48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0A63D-D521-584F-B3A0-12165FD36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Canada Day BBQ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7794ED-C617-7F4A-ACEA-82D939E83D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8" y="1300163"/>
            <a:ext cx="4114800" cy="2743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C29970-C3BB-6947-A005-3515120B93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200" y="1300163"/>
            <a:ext cx="4114800" cy="274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421D84-9CAA-5942-8496-1C91B22C955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200" y="4028612"/>
            <a:ext cx="4114800" cy="27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D58D9C-40CD-424F-979D-EE32172D64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1300163"/>
            <a:ext cx="4114800" cy="274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FCEB5F-2E58-FE4E-823B-BA1E462F526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8" y="4043363"/>
            <a:ext cx="4114800" cy="2743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230139-C6BC-D343-8CB1-552025D84A7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4043363"/>
            <a:ext cx="4114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694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0A63D-D521-584F-B3A0-12165FD36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Canada Day BBQ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B36226-5E3E-AE4E-BAD5-AEB66DBCE8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200" y="1271588"/>
            <a:ext cx="4114800" cy="2743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500712-01CB-3541-BA05-983E9A84F92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1271588"/>
            <a:ext cx="4114800" cy="274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7B24E2-6FE2-9041-9708-2E3031D2D51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1588"/>
            <a:ext cx="4114800" cy="27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B84510-2FFB-8540-97EF-16A35B3843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14788"/>
            <a:ext cx="4114800" cy="274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C051F2-B80B-2B40-9817-6E1BEA19C9C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800" y="4014788"/>
            <a:ext cx="4114800" cy="2743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FA7778-679D-9748-A327-9029F87391C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200" y="4014788"/>
            <a:ext cx="4114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758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E36DE-59C0-C848-8ECB-B0D9C1C7B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29438F-513F-EB40-BA5C-D22C8F7CC4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85875"/>
            <a:ext cx="4114800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23A9BE-3CE2-E44D-92BF-E5FC2BC86C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29075"/>
            <a:ext cx="4114800" cy="274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F90FD0-6101-E24E-B118-FA93EAB814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200" y="1285875"/>
            <a:ext cx="4114800" cy="2743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569FA3-62DC-C344-B30B-55B6656B7A2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800" y="4029075"/>
            <a:ext cx="4114800" cy="2743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C54589-452E-924A-8D10-068AC99B243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0" y="1285875"/>
            <a:ext cx="4114800" cy="2743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7DC295F-0C6A-5D4C-B773-0EEB356AC24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200" y="4029075"/>
            <a:ext cx="4114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225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E5365-8214-CB46-BEA2-C4E1F1359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87B9B9-6394-A74A-8CD1-B4AA9667E6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12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BFE84B4-017F-6A47-8F23-EDCEC03916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214" y="1283325"/>
            <a:ext cx="5486400" cy="548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CFB339-0BFE-E044-AF68-2159E309732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64" y="1283325"/>
            <a:ext cx="5486400" cy="548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79A1CD-5576-5643-B912-247512770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 July 2019/DOY 182</a:t>
            </a:r>
            <a:br>
              <a:rPr lang="en-US" dirty="0"/>
            </a:br>
            <a:r>
              <a:rPr lang="en-US" dirty="0"/>
              <a:t>Bellingham WA - Fairbanks Transit; Kluane Lake YT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F9F5DC9-6717-9340-9D1B-225859FC0B05}"/>
              </a:ext>
            </a:extLst>
          </p:cNvPr>
          <p:cNvSpPr/>
          <p:nvPr/>
        </p:nvSpPr>
        <p:spPr bwMode="auto">
          <a:xfrm>
            <a:off x="3257564" y="4182127"/>
            <a:ext cx="576064" cy="1152128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5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121648-826A-3444-989F-2877768F2299}"/>
              </a:ext>
            </a:extLst>
          </p:cNvPr>
          <p:cNvSpPr txBox="1"/>
          <p:nvPr/>
        </p:nvSpPr>
        <p:spPr>
          <a:xfrm>
            <a:off x="7105177" y="5475047"/>
            <a:ext cx="1681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POES IR 1956Z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A0F0B0-C71F-964D-A82C-708122E56BCE}"/>
              </a:ext>
            </a:extLst>
          </p:cNvPr>
          <p:cNvSpPr txBox="1"/>
          <p:nvPr/>
        </p:nvSpPr>
        <p:spPr>
          <a:xfrm>
            <a:off x="1673388" y="5366193"/>
            <a:ext cx="1763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POES Vis 1956Z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8079054-ED8D-374B-8F92-CAB9459DFE9F}"/>
              </a:ext>
            </a:extLst>
          </p:cNvPr>
          <p:cNvSpPr/>
          <p:nvPr/>
        </p:nvSpPr>
        <p:spPr bwMode="auto">
          <a:xfrm rot="18300000">
            <a:off x="3088396" y="3874792"/>
            <a:ext cx="914400" cy="914400"/>
          </a:xfrm>
          <a:prstGeom prst="ellipse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5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B22810C-7E75-CF48-ADC1-0946F9A202AC}"/>
              </a:ext>
            </a:extLst>
          </p:cNvPr>
          <p:cNvSpPr/>
          <p:nvPr/>
        </p:nvSpPr>
        <p:spPr bwMode="auto">
          <a:xfrm rot="18300000">
            <a:off x="8868909" y="3886633"/>
            <a:ext cx="914400" cy="914400"/>
          </a:xfrm>
          <a:prstGeom prst="ellipse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1650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1590</TotalTime>
  <Words>578</Words>
  <Application>Microsoft Macintosh PowerPoint</Application>
  <PresentationFormat>Widescreen</PresentationFormat>
  <Paragraphs>117</Paragraphs>
  <Slides>19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Photo Editor Photo</vt:lpstr>
      <vt:lpstr>PowerPoint Presentation</vt:lpstr>
      <vt:lpstr>1 July 2019/DOY 182 Bellingham WA - Fairbanks Transit; Kluane Lake YT</vt:lpstr>
      <vt:lpstr>1 July 2019/DOY 182 Bellingham WA - Fairbanks Transit; Kluane Lake YT</vt:lpstr>
      <vt:lpstr>Canada Day BBQ</vt:lpstr>
      <vt:lpstr>Canada Day BBQ</vt:lpstr>
      <vt:lpstr>Canada Day BBQ</vt:lpstr>
      <vt:lpstr>PowerPoint Presentation</vt:lpstr>
      <vt:lpstr>PowerPoint Presentation</vt:lpstr>
      <vt:lpstr>1 July 2019/DOY 182 Bellingham WA - Fairbanks Transit; Kluane Lake YT</vt:lpstr>
      <vt:lpstr>1 July 2019/DOY 182 Bellingham WA - Fairbanks Transit; Kluane Lake YT</vt:lpstr>
      <vt:lpstr>1 July 2019/DOY 182 Bellingham WA - Fairbanks Transit; Kluane Lake YT</vt:lpstr>
      <vt:lpstr>1 July 2019/DOY 182 Bellingham WA - Fairbanks Transit; Kluane Lake YT</vt:lpstr>
      <vt:lpstr>1 July 2019/DOY 182 Bellingham WA - Fairbanks Transit; Kluane Lake YT</vt:lpstr>
      <vt:lpstr>1 July 2019/DOY 182 Bellingham WA - Fairbanks Transit; Kluane Lake YT</vt:lpstr>
      <vt:lpstr>1 July 2019/DOY 182 Bellingham WA - Fairbanks Transit; Kluane Lake YT</vt:lpstr>
      <vt:lpstr>PowerPoint Presentation</vt:lpstr>
      <vt:lpstr>PowerPoint Presentation</vt:lpstr>
      <vt:lpstr>1 July 2019/DOY 182 Bellingham WA - Fairbanks Transit; Kluane Lake YT</vt:lpstr>
      <vt:lpstr>1 July 2019/DOY 182 Bellingham WA - Fairbanks Transit; Kluane Lake YT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Kendig, Leanne (GSFC-618.0)[GLOBAL SCIENCE &amp; TECHNOLOGY INC]</cp:lastModifiedBy>
  <cp:revision>35</cp:revision>
  <dcterms:created xsi:type="dcterms:W3CDTF">2019-07-01T20:11:14Z</dcterms:created>
  <dcterms:modified xsi:type="dcterms:W3CDTF">2019-08-06T17:17:15Z</dcterms:modified>
</cp:coreProperties>
</file>